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59" r:id="rId4"/>
    <p:sldId id="282" r:id="rId5"/>
    <p:sldId id="279" r:id="rId6"/>
    <p:sldId id="257" r:id="rId7"/>
    <p:sldId id="277" r:id="rId8"/>
    <p:sldId id="260" r:id="rId9"/>
    <p:sldId id="278" r:id="rId10"/>
    <p:sldId id="264" r:id="rId11"/>
    <p:sldId id="269" r:id="rId12"/>
    <p:sldId id="270" r:id="rId13"/>
    <p:sldId id="263" r:id="rId14"/>
    <p:sldId id="271" r:id="rId15"/>
    <p:sldId id="273" r:id="rId16"/>
    <p:sldId id="280" r:id="rId17"/>
    <p:sldId id="281" r:id="rId18"/>
    <p:sldId id="275" r:id="rId19"/>
    <p:sldId id="272" r:id="rId20"/>
    <p:sldId id="266" r:id="rId21"/>
    <p:sldId id="274" r:id="rId22"/>
    <p:sldId id="267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11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7B7E8-DEF4-46C0-BDFE-399FD7FED186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46737-D67A-47B9-A9A0-15BCB3210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46737-D67A-47B9-A9A0-15BCB32103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0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46737-D67A-47B9-A9A0-15BCB32103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3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46737-D67A-47B9-A9A0-15BCB32103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4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6547-82A2-4681-B72B-3B47653CF41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266F-1692-4DC7-90B2-F8B0C4195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8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6547-82A2-4681-B72B-3B47653CF41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266F-1692-4DC7-90B2-F8B0C4195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1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6547-82A2-4681-B72B-3B47653CF41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266F-1692-4DC7-90B2-F8B0C4195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6547-82A2-4681-B72B-3B47653CF41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266F-1692-4DC7-90B2-F8B0C4195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3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6547-82A2-4681-B72B-3B47653CF41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266F-1692-4DC7-90B2-F8B0C4195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9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6547-82A2-4681-B72B-3B47653CF41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266F-1692-4DC7-90B2-F8B0C4195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6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6547-82A2-4681-B72B-3B47653CF41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266F-1692-4DC7-90B2-F8B0C4195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6547-82A2-4681-B72B-3B47653CF41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266F-1692-4DC7-90B2-F8B0C4195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5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6547-82A2-4681-B72B-3B47653CF41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266F-1692-4DC7-90B2-F8B0C4195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4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6547-82A2-4681-B72B-3B47653CF41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266F-1692-4DC7-90B2-F8B0C4195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4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6547-82A2-4681-B72B-3B47653CF41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266F-1692-4DC7-90B2-F8B0C4195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3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6547-82A2-4681-B72B-3B47653CF41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8266F-1692-4DC7-90B2-F8B0C4195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4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12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eg"/><Relationship Id="rId4" Type="http://schemas.openxmlformats.org/officeDocument/2006/relationships/image" Target="../media/image32.jpg"/><Relationship Id="rId9" Type="http://schemas.openxmlformats.org/officeDocument/2006/relationships/image" Target="../media/image37.jpe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jpeg"/><Relationship Id="rId5" Type="http://schemas.openxmlformats.org/officeDocument/2006/relationships/image" Target="../media/image43.pn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r="2505" b="7306"/>
          <a:stretch/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955" y="2420888"/>
            <a:ext cx="9143152" cy="1830065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Space-VLBI Multi-frequency Capabilities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" y="4509120"/>
            <a:ext cx="9143152" cy="1440160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A. G. Rudnitskiy, S. F. Likhachev, V. I. Kostenko 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A. </a:t>
            </a:r>
            <a:r>
              <a:rPr lang="en-US" sz="2000" b="1" dirty="0" smtClean="0">
                <a:solidFill>
                  <a:schemeClr val="bg1"/>
                </a:solidFill>
              </a:rPr>
              <a:t>S. Andrianov, I. A. </a:t>
            </a:r>
            <a:r>
              <a:rPr lang="en-US" sz="2000" b="1" dirty="0" err="1" smtClean="0">
                <a:solidFill>
                  <a:schemeClr val="bg1"/>
                </a:solidFill>
              </a:rPr>
              <a:t>Girin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Astro Space Center of Lebedev Physical Institute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Data Processing Department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" y="6572589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Large </a:t>
            </a:r>
            <a:r>
              <a:rPr lang="en-US" sz="600" dirty="0" err="1">
                <a:solidFill>
                  <a:schemeClr val="bg1"/>
                </a:solidFill>
              </a:rPr>
              <a:t>Magellanic</a:t>
            </a:r>
            <a:r>
              <a:rPr lang="en-US" sz="600" dirty="0">
                <a:solidFill>
                  <a:schemeClr val="bg1"/>
                </a:solidFill>
              </a:rPr>
              <a:t> Cloud as Seen by Herschel and Spitzer</a:t>
            </a:r>
          </a:p>
          <a:p>
            <a:r>
              <a:rPr lang="en-US" sz="600" dirty="0">
                <a:solidFill>
                  <a:schemeClr val="bg1"/>
                </a:solidFill>
              </a:rPr>
              <a:t>Credit: ESA/NASA/JPL-Caltech/</a:t>
            </a:r>
            <a:r>
              <a:rPr lang="en-US" sz="600" dirty="0" err="1">
                <a:solidFill>
                  <a:schemeClr val="bg1"/>
                </a:solidFill>
              </a:rPr>
              <a:t>STScI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" y="6049369"/>
            <a:ext cx="914315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Multi-frequency Mm-wave Radio Telescopes &amp; Other Software Controlled Operations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October 5 – 7, 2015, Florence, Italy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asc_logo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63364"/>
            <a:ext cx="692696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Astro Space Locator Software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814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Software package developed at Astro Space Center.</a:t>
            </a:r>
          </a:p>
          <a:p>
            <a:pPr marL="0" indent="0">
              <a:buNone/>
            </a:pPr>
            <a:r>
              <a:rPr lang="en-US" sz="2400" dirty="0" smtClean="0"/>
              <a:t>- Operates under Microsoft Windows and Linux.</a:t>
            </a:r>
          </a:p>
          <a:p>
            <a:pPr marL="0" indent="0">
              <a:buNone/>
            </a:pPr>
            <a:r>
              <a:rPr lang="en-US" sz="2400" dirty="0" smtClean="0"/>
              <a:t>- Provides </a:t>
            </a:r>
            <a:r>
              <a:rPr lang="en-US" sz="2400" dirty="0"/>
              <a:t>all necessary instrumentations for VLBI data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post-correlation </a:t>
            </a:r>
            <a:r>
              <a:rPr lang="en-US" sz="2400" dirty="0"/>
              <a:t>editing, analysis and imaging.</a:t>
            </a:r>
            <a:endParaRPr lang="ru-RU" altLang="en-US" sz="2400" dirty="0"/>
          </a:p>
          <a:p>
            <a:pPr marL="0" indent="0">
              <a:buNone/>
            </a:pPr>
            <a:r>
              <a:rPr lang="en-US" sz="2400" dirty="0" smtClean="0"/>
              <a:t>- Includes </a:t>
            </a:r>
            <a:r>
              <a:rPr lang="en-US" sz="2400" dirty="0"/>
              <a:t>the improved MFS and MFA algorithms.</a:t>
            </a:r>
            <a:endParaRPr lang="ru-RU" alt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ASL Software package MFS </a:t>
            </a:r>
            <a:br>
              <a:rPr lang="en-US" sz="2400" dirty="0" smtClean="0"/>
            </a:br>
            <a:r>
              <a:rPr lang="en-US" sz="2400" dirty="0" smtClean="0"/>
              <a:t>and MFA algorithms provide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an ability to estimate spectral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index map for any </a:t>
            </a:r>
            <a:br>
              <a:rPr lang="en-US" sz="2400" dirty="0" smtClean="0"/>
            </a:br>
            <a:r>
              <a:rPr lang="en-US" sz="2400" dirty="0" smtClean="0"/>
              <a:t>intermediate frequency </a:t>
            </a:r>
            <a:br>
              <a:rPr lang="en-US" sz="2400" dirty="0" smtClean="0"/>
            </a:br>
            <a:r>
              <a:rPr lang="en-US" sz="2400" dirty="0" smtClean="0"/>
              <a:t>in a given observational range.</a:t>
            </a:r>
          </a:p>
        </p:txBody>
      </p:sp>
      <p:pic>
        <p:nvPicPr>
          <p:cNvPr id="4" name="Picture 4" descr="ASL_Imag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75745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43" y="987433"/>
            <a:ext cx="3852294" cy="575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606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6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Multi-Frequency Imaging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(3C84)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2195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Observations done with VLBA.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9" name="Picture 6" descr="3c84_8GHz_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" y="1393180"/>
            <a:ext cx="3608190" cy="289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3c84_15GHz_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99348"/>
            <a:ext cx="3573661" cy="289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3c84_8GHz_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2191"/>
            <a:ext cx="3581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3c84_15GHz_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5052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3c84_mfs_uv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6820" y="2517658"/>
            <a:ext cx="4346153" cy="32876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4" descr="3c84_mfs_img_conto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66" y="1628799"/>
            <a:ext cx="2961926" cy="507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84316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8GHz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2612" y="82800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15GHz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606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61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3C84_anim_im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76536"/>
            <a:ext cx="331236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Multi-Frequency Imaging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(3C84)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2195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Observations done with VLBA.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12" descr="3c84_spi_an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0841" y="1850603"/>
            <a:ext cx="2887663" cy="460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029" y="4518412"/>
            <a:ext cx="3649850" cy="20789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149080"/>
            <a:ext cx="12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Jet spectra: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628800"/>
            <a:ext cx="142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Core spectra: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Picture 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772" y="1998133"/>
            <a:ext cx="3629140" cy="2150948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606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5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27" y="3976686"/>
            <a:ext cx="3005073" cy="28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Multi-Frequency Imaging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M51, </a:t>
            </a:r>
            <a:r>
              <a:rPr lang="en-US" b="1" dirty="0" smtClean="0">
                <a:solidFill>
                  <a:schemeClr val="bg1"/>
                </a:solidFill>
              </a:rPr>
              <a:t>3C75)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48454"/>
            <a:ext cx="3005073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3005073" cy="28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47" y="1699816"/>
            <a:ext cx="300507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23" y="6555054"/>
            <a:ext cx="20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Observations done with VLA.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606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5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3016895" cy="231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3030559" cy="23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6820"/>
            <a:ext cx="8712968" cy="325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Multi-frequency Imaging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(M87)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3044224" cy="230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97352"/>
            <a:ext cx="2195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Observations done with VLA.</a:t>
            </a:r>
            <a:endParaRPr lang="ru-RU" sz="1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606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39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/>
              <a:t>Multi-Frequency Imaging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(3C279)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23" y="6555054"/>
            <a:ext cx="5303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Observations done with KVN (Korean VLBI Network). </a:t>
            </a:r>
            <a:r>
              <a:rPr lang="en-US" sz="1200" b="1" smtClean="0"/>
              <a:t>Courtesy of </a:t>
            </a:r>
            <a:r>
              <a:rPr lang="en-US" sz="1200" b="1" dirty="0" err="1" smtClean="0"/>
              <a:t>Taehyun</a:t>
            </a:r>
            <a:r>
              <a:rPr lang="en-US" sz="1200" b="1" dirty="0" smtClean="0"/>
              <a:t> Jung.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75650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22GHz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39486" y="475650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43GHz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06249" y="475650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86GHz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92749" y="475650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129GHz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r="11395"/>
          <a:stretch/>
        </p:blipFill>
        <p:spPr>
          <a:xfrm>
            <a:off x="4460522" y="1717747"/>
            <a:ext cx="2343726" cy="25721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r="11860"/>
          <a:stretch/>
        </p:blipFill>
        <p:spPr>
          <a:xfrm>
            <a:off x="17741" y="1713191"/>
            <a:ext cx="2210534" cy="25721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r="12674"/>
          <a:stretch/>
        </p:blipFill>
        <p:spPr>
          <a:xfrm>
            <a:off x="2195736" y="1713190"/>
            <a:ext cx="2304256" cy="25721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r="11764"/>
          <a:stretch/>
        </p:blipFill>
        <p:spPr>
          <a:xfrm>
            <a:off x="6780585" y="1720949"/>
            <a:ext cx="2363415" cy="2572147"/>
          </a:xfrm>
          <a:prstGeom prst="rect">
            <a:avLst/>
          </a:prstGeom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r="27968"/>
          <a:stretch/>
        </p:blipFill>
        <p:spPr>
          <a:xfrm>
            <a:off x="968" y="1556792"/>
            <a:ext cx="2304256" cy="302170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1" r="27801"/>
          <a:stretch/>
        </p:blipFill>
        <p:spPr>
          <a:xfrm>
            <a:off x="2287468" y="1554157"/>
            <a:ext cx="2304256" cy="3024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r="28216"/>
          <a:stretch/>
        </p:blipFill>
        <p:spPr>
          <a:xfrm>
            <a:off x="4554231" y="1556292"/>
            <a:ext cx="2304256" cy="30879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r="28320"/>
          <a:stretch/>
        </p:blipFill>
        <p:spPr>
          <a:xfrm>
            <a:off x="6840731" y="1556547"/>
            <a:ext cx="2304256" cy="3024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r="11001"/>
          <a:stretch/>
        </p:blipFill>
        <p:spPr>
          <a:xfrm>
            <a:off x="2439095" y="1720949"/>
            <a:ext cx="4230271" cy="41563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3" r="27961"/>
          <a:stretch/>
        </p:blipFill>
        <p:spPr>
          <a:xfrm>
            <a:off x="17741" y="1463983"/>
            <a:ext cx="4573983" cy="47792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9" r="27510"/>
          <a:stretch/>
        </p:blipFill>
        <p:spPr>
          <a:xfrm>
            <a:off x="4572000" y="1443228"/>
            <a:ext cx="4572000" cy="4800051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606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4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MFS with Radioastron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231" y="6165304"/>
            <a:ext cx="591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Simulations were done for Radioastron - VLBA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564" y="1268760"/>
            <a:ext cx="4035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Radioastron-VLBA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Model - three delta functions: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238831" y="2735602"/>
            <a:ext cx="4267200" cy="1326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			</a:t>
            </a:r>
            <a:r>
              <a:rPr lang="en-US" sz="1800" b="1" dirty="0" smtClean="0">
                <a:solidFill>
                  <a:schemeClr val="bg1"/>
                </a:solidFill>
              </a:rPr>
              <a:t>Flux [Jy]	Distance [as]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Delta </a:t>
            </a:r>
            <a:r>
              <a:rPr lang="en-US" sz="1800" b="1" dirty="0" err="1" smtClean="0">
                <a:solidFill>
                  <a:schemeClr val="bg1"/>
                </a:solidFill>
              </a:rPr>
              <a:t>func</a:t>
            </a:r>
            <a:r>
              <a:rPr lang="en-US" sz="1800" b="1" dirty="0" smtClean="0">
                <a:solidFill>
                  <a:schemeClr val="bg1"/>
                </a:solidFill>
              </a:rPr>
              <a:t>. 1 </a:t>
            </a:r>
            <a:r>
              <a:rPr lang="en-US" sz="1800" dirty="0" smtClean="0">
                <a:solidFill>
                  <a:schemeClr val="bg1"/>
                </a:solidFill>
              </a:rPr>
              <a:t>	1	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Delta </a:t>
            </a:r>
            <a:r>
              <a:rPr lang="en-US" sz="1800" b="1" dirty="0" err="1" smtClean="0">
                <a:solidFill>
                  <a:schemeClr val="bg1"/>
                </a:solidFill>
              </a:rPr>
              <a:t>func</a:t>
            </a:r>
            <a:r>
              <a:rPr lang="en-US" sz="1800" b="1" dirty="0" smtClean="0">
                <a:solidFill>
                  <a:schemeClr val="bg1"/>
                </a:solidFill>
              </a:rPr>
              <a:t>. 2</a:t>
            </a:r>
            <a:r>
              <a:rPr lang="en-US" sz="1800" dirty="0" smtClean="0">
                <a:solidFill>
                  <a:schemeClr val="bg1"/>
                </a:solidFill>
              </a:rPr>
              <a:t>	0.5	9</a:t>
            </a:r>
            <a:r>
              <a:rPr lang="en-US" sz="1800" dirty="0" smtClean="0">
                <a:solidFill>
                  <a:schemeClr val="bg1"/>
                </a:solidFill>
                <a:sym typeface="Symbol"/>
              </a:rPr>
              <a:t>10</a:t>
            </a:r>
            <a:r>
              <a:rPr lang="en-US" sz="1800" baseline="30000" dirty="0" smtClean="0">
                <a:solidFill>
                  <a:schemeClr val="bg1"/>
                </a:solidFill>
              </a:rPr>
              <a:t>-6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Delta </a:t>
            </a:r>
            <a:r>
              <a:rPr lang="en-US" sz="1800" b="1" dirty="0" err="1" smtClean="0">
                <a:solidFill>
                  <a:schemeClr val="bg1"/>
                </a:solidFill>
              </a:rPr>
              <a:t>func</a:t>
            </a:r>
            <a:r>
              <a:rPr lang="en-US" sz="1800" b="1" dirty="0" smtClean="0">
                <a:solidFill>
                  <a:schemeClr val="bg1"/>
                </a:solidFill>
              </a:rPr>
              <a:t>. 3</a:t>
            </a:r>
            <a:r>
              <a:rPr lang="en-US" sz="1800" dirty="0" smtClean="0">
                <a:solidFill>
                  <a:schemeClr val="bg1"/>
                </a:solidFill>
              </a:rPr>
              <a:t>	0.5	1.2</a:t>
            </a:r>
            <a:r>
              <a:rPr lang="en-US" sz="18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sz="1800" dirty="0" smtClean="0">
                <a:solidFill>
                  <a:schemeClr val="bg1"/>
                </a:solidFill>
                <a:sym typeface="Symbol"/>
              </a:rPr>
              <a:t>10</a:t>
            </a:r>
            <a:r>
              <a:rPr lang="en-US" sz="1800" baseline="30000" dirty="0" smtClean="0">
                <a:solidFill>
                  <a:schemeClr val="bg1"/>
                </a:solidFill>
              </a:rPr>
              <a:t>-5</a:t>
            </a:r>
          </a:p>
        </p:txBody>
      </p:sp>
      <p:pic>
        <p:nvPicPr>
          <p:cNvPr id="23" name="Picture 7" descr="mfs_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56792"/>
            <a:ext cx="44196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MFS with Radioastron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83671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 MFS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no_mfs_svlbi_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74" y="1969618"/>
            <a:ext cx="4057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736090"/>
              </p:ext>
            </p:extLst>
          </p:nvPr>
        </p:nvGraphicFramePr>
        <p:xfrm>
          <a:off x="5652120" y="1513871"/>
          <a:ext cx="1919511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Image" r:id="rId4" imgW="2476190" imgH="8419048" progId="Photoshop.Image.7">
                  <p:embed/>
                </p:oleObj>
              </mc:Choice>
              <mc:Fallback>
                <p:oleObj name="Image" r:id="rId4" imgW="2476190" imgH="841904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513871"/>
                        <a:ext cx="1919511" cy="517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836712"/>
            <a:ext cx="914399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With MFS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19" descr="mfs_svlbi_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0336"/>
            <a:ext cx="4089400" cy="4191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9" name="Picture 18" descr="mfs_svlbi_u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32" y="1407368"/>
            <a:ext cx="1804988" cy="5334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539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MFS with Radioastron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60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Radioastron capable of observing in MFS at K-band:</a:t>
            </a:r>
            <a:endParaRPr lang="en-US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96463"/>
              </p:ext>
            </p:extLst>
          </p:nvPr>
        </p:nvGraphicFramePr>
        <p:xfrm>
          <a:off x="2013620" y="1412776"/>
          <a:ext cx="5112568" cy="363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42"/>
                <a:gridCol w="1278142"/>
                <a:gridCol w="1278142"/>
                <a:gridCol w="1278142"/>
              </a:tblGrid>
              <a:tr h="708884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Sub-Band No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Sub-Band (MHZ)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SEFD SRT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err="1" smtClean="0"/>
                        <a:t>kJy</a:t>
                      </a:r>
                      <a:r>
                        <a:rPr lang="en-US" sz="1800" baseline="0" dirty="0" smtClean="0"/>
                        <a:t>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5dS 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GBT-SRT</a:t>
                      </a:r>
                      <a:endParaRPr kumimoji="0" lang="ru-RU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(mJy) 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(*</a:t>
                      </a:r>
                    </a:p>
                  </a:txBody>
                  <a:tcPr/>
                </a:tc>
              </a:tr>
              <a:tr h="3524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F-4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18 392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700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horzOverflow="overflow"/>
                </a:tc>
              </a:tr>
              <a:tr h="3524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F-3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19 352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740</a:t>
                      </a:r>
                    </a:p>
                  </a:txBody>
                  <a:tcPr horzOverflow="overflow"/>
                </a:tc>
              </a:tr>
              <a:tr h="3524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F-2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20 312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775</a:t>
                      </a:r>
                    </a:p>
                  </a:txBody>
                  <a:tcPr horzOverflow="overflow"/>
                </a:tc>
              </a:tr>
              <a:tr h="3524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F-1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21 272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815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horzOverflow="overflow"/>
                </a:tc>
              </a:tr>
              <a:tr h="3524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22 232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850</a:t>
                      </a:r>
                    </a:p>
                  </a:txBody>
                  <a:tcPr horzOverflow="overflow"/>
                </a:tc>
              </a:tr>
              <a:tr h="3524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23 192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890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horzOverflow="overflow"/>
                </a:tc>
              </a:tr>
              <a:tr h="3524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24 152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950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horzOverflow="overflow"/>
                </a:tc>
              </a:tr>
              <a:tr h="3524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25 112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1000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240" y="5454516"/>
            <a:ext cx="8497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polarization channel </a:t>
            </a:r>
            <a:r>
              <a:rPr lang="en-US" dirty="0"/>
              <a:t>(RCP or LCP) operates at a fixed frequency, while the second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polarization </a:t>
            </a:r>
            <a:r>
              <a:rPr lang="en-US" dirty="0"/>
              <a:t>channel </a:t>
            </a:r>
            <a:r>
              <a:rPr lang="en-US" dirty="0" smtClean="0"/>
              <a:t>switches frequency </a:t>
            </a:r>
            <a:r>
              <a:rPr lang="en-US" dirty="0"/>
              <a:t>in steps of 960 MHz starting at the lowest value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18392 MHz, which corresponds to </a:t>
            </a:r>
            <a:r>
              <a:rPr lang="en-US" dirty="0" smtClean="0"/>
              <a:t>the 512 </a:t>
            </a:r>
            <a:r>
              <a:rPr lang="en-US" dirty="0"/>
              <a:t>MHz IF input of the Formatter.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highest frequency is 25112 </a:t>
            </a:r>
            <a:r>
              <a:rPr lang="en-US" dirty="0" err="1"/>
              <a:t>MHz.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9488" y="5085184"/>
            <a:ext cx="452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*) </a:t>
            </a:r>
            <a:r>
              <a:rPr lang="en-US" b="1" dirty="0">
                <a:solidFill>
                  <a:schemeClr val="hlink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Times New Roman" pitchFamily="18" charset="0"/>
              </a:rPr>
              <a:t>Δ f = 36 MHz, Tau = 600 sec, SEFD</a:t>
            </a:r>
            <a:r>
              <a:rPr lang="en-US" b="1" baseline="-25000" dirty="0">
                <a:solidFill>
                  <a:schemeClr val="hlink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Times New Roman" pitchFamily="18" charset="0"/>
              </a:rPr>
              <a:t>GBT </a:t>
            </a:r>
            <a:r>
              <a:rPr lang="en-US" b="1" dirty="0">
                <a:solidFill>
                  <a:schemeClr val="hlink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Times New Roman" pitchFamily="18" charset="0"/>
              </a:rPr>
              <a:t>= 15 Jy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MFS with Millimetron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1"/>
          <a:stretch/>
        </p:blipFill>
        <p:spPr bwMode="auto">
          <a:xfrm>
            <a:off x="1137664" y="3350742"/>
            <a:ext cx="2786264" cy="273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085" y="273544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ASL Software package were performed simulations for MFS observations of Sgr A* with simple model and several models provided by Jason Dexter (Dexter et. al., 2013).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19138" r="3749"/>
          <a:stretch/>
        </p:blipFill>
        <p:spPr bwMode="auto">
          <a:xfrm>
            <a:off x="4860032" y="3429000"/>
            <a:ext cx="2780972" cy="271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21158" y="614301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model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43690" y="6211669"/>
            <a:ext cx="2813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One of the models provided</a:t>
            </a:r>
            <a:br>
              <a:rPr lang="en-US" dirty="0" smtClean="0"/>
            </a:br>
            <a:r>
              <a:rPr lang="en-US" dirty="0" smtClean="0"/>
              <a:t>by Jason Dexter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7531"/>
            <a:ext cx="3635896" cy="18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6880" y="908720"/>
            <a:ext cx="4810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MFS is very important for Millimetron</a:t>
            </a:r>
            <a:br>
              <a:rPr lang="en-US" dirty="0" smtClean="0"/>
            </a:br>
            <a:r>
              <a:rPr lang="en-US" dirty="0" smtClean="0"/>
              <a:t>to improve the (</a:t>
            </a:r>
            <a:r>
              <a:rPr lang="en-US" dirty="0" err="1" smtClean="0"/>
              <a:t>u,v</a:t>
            </a:r>
            <a:r>
              <a:rPr lang="en-US" dirty="0" smtClean="0"/>
              <a:t>)-coverage taking into account</a:t>
            </a:r>
            <a:br>
              <a:rPr lang="en-US" dirty="0" smtClean="0"/>
            </a:br>
            <a:r>
              <a:rPr lang="en-US" dirty="0" smtClean="0"/>
              <a:t>orbital, thermal and other possible constraints.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606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4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239215">
            <a:off x="5414272" y="2543080"/>
            <a:ext cx="4063188" cy="406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Radioastron Mission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15875" indent="0" algn="ctr">
              <a:buNone/>
              <a:defRPr/>
            </a:pPr>
            <a:r>
              <a:rPr lang="en-US" sz="3800" b="1" dirty="0">
                <a:solidFill>
                  <a:srgbClr val="002060"/>
                </a:solidFill>
                <a:cs typeface="Arial" pitchFamily="34" charset="0"/>
              </a:rPr>
              <a:t>The </a:t>
            </a:r>
            <a:r>
              <a:rPr lang="en-US" sz="3800" b="1" dirty="0" smtClean="0">
                <a:solidFill>
                  <a:srgbClr val="002060"/>
                </a:solidFill>
                <a:cs typeface="Arial" pitchFamily="34" charset="0"/>
              </a:rPr>
              <a:t>largest in the world 10-m deployable space radio telescope.</a:t>
            </a:r>
            <a:endParaRPr lang="en-US" sz="3800" b="1" dirty="0">
              <a:solidFill>
                <a:srgbClr val="002060"/>
              </a:solidFill>
              <a:cs typeface="Arial" pitchFamily="34" charset="0"/>
            </a:endParaRPr>
          </a:p>
          <a:p>
            <a:pPr marL="15875" indent="0" algn="ctr">
              <a:buNone/>
              <a:defRPr/>
            </a:pPr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Launched on 18</a:t>
            </a:r>
            <a:r>
              <a:rPr lang="en-US" sz="2400" baseline="30000" dirty="0">
                <a:solidFill>
                  <a:srgbClr val="002060"/>
                </a:solidFill>
                <a:cs typeface="Arial" pitchFamily="34" charset="0"/>
              </a:rPr>
              <a:t>th</a:t>
            </a:r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 of July,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2011</a:t>
            </a:r>
            <a:endParaRPr lang="en-US" sz="2400" dirty="0">
              <a:solidFill>
                <a:srgbClr val="002060"/>
              </a:solidFill>
              <a:cs typeface="Arial" pitchFamily="34" charset="0"/>
            </a:endParaRPr>
          </a:p>
          <a:p>
            <a:pPr marL="15875" indent="0" algn="ctr">
              <a:buNone/>
              <a:defRPr/>
            </a:pPr>
            <a:endParaRPr lang="en-US" sz="1100" b="1" dirty="0" smtClean="0">
              <a:cs typeface="Arial" pitchFamily="34" charset="0"/>
            </a:endParaRPr>
          </a:p>
          <a:p>
            <a:pPr marL="15875" indent="0">
              <a:buNone/>
              <a:defRPr/>
            </a:pPr>
            <a:endParaRPr lang="en-US" sz="1400" b="1" dirty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sz="2300" dirty="0" smtClean="0">
                <a:cs typeface="Arial" pitchFamily="34" charset="0"/>
              </a:rPr>
              <a:t>- Daily Space-VLBI observations</a:t>
            </a: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sz="2300" dirty="0" smtClean="0">
                <a:cs typeface="Arial" pitchFamily="34" charset="0"/>
              </a:rPr>
              <a:t>- Support from more than 30 ground radio telescopes around the world</a:t>
            </a:r>
            <a:endParaRPr lang="en-US" sz="2300" dirty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sz="2300" dirty="0" smtClean="0"/>
              <a:t>- Orbit </a:t>
            </a:r>
            <a:r>
              <a:rPr lang="en-US" sz="2300" dirty="0"/>
              <a:t>around </a:t>
            </a:r>
            <a:r>
              <a:rPr lang="en-US" sz="2300" dirty="0" smtClean="0"/>
              <a:t>the Earth up to 300 000 km</a:t>
            </a:r>
            <a:r>
              <a:rPr lang="en-US" sz="2300" dirty="0" smtClean="0">
                <a:cs typeface="Arial" pitchFamily="34" charset="0"/>
              </a:rPr>
              <a:t>  </a:t>
            </a:r>
            <a:endParaRPr lang="en-US" sz="2300" dirty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sz="2300" dirty="0" smtClean="0">
                <a:cs typeface="Arial" pitchFamily="34" charset="0"/>
              </a:rPr>
              <a:t>- More than 4 years of successful operation</a:t>
            </a: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sz="2300" dirty="0" smtClean="0">
                <a:cs typeface="Arial" pitchFamily="34" charset="0"/>
              </a:rPr>
              <a:t>- Multi-frequency observations capability (</a:t>
            </a:r>
            <a:r>
              <a:rPr lang="ru-RU" sz="2000" dirty="0" smtClean="0"/>
              <a:t>18392</a:t>
            </a:r>
            <a:r>
              <a:rPr lang="en-US" sz="2000" dirty="0" smtClean="0"/>
              <a:t> – </a:t>
            </a:r>
            <a:r>
              <a:rPr lang="ru-RU" sz="2000" dirty="0" smtClean="0"/>
              <a:t>25112</a:t>
            </a:r>
            <a:r>
              <a:rPr lang="en-US" sz="2000" dirty="0" smtClean="0"/>
              <a:t> MHz)</a:t>
            </a:r>
            <a:endParaRPr lang="en-US" sz="2300" dirty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endParaRPr lang="en-US" sz="2400" u="sng" dirty="0" smtClean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sz="2400" u="sng" dirty="0" smtClean="0">
                <a:cs typeface="Arial" pitchFamily="34" charset="0"/>
              </a:rPr>
              <a:t>Studies on:</a:t>
            </a:r>
            <a:r>
              <a:rPr lang="en-US" sz="2400" dirty="0" smtClean="0">
                <a:cs typeface="Arial" pitchFamily="34" charset="0"/>
              </a:rPr>
              <a:t> </a:t>
            </a: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sz="2400" dirty="0">
                <a:cs typeface="Arial" pitchFamily="34" charset="0"/>
              </a:rPr>
              <a:t>	</a:t>
            </a:r>
            <a:r>
              <a:rPr lang="en-US" sz="2400" dirty="0" smtClean="0">
                <a:cs typeface="Arial" pitchFamily="34" charset="0"/>
              </a:rPr>
              <a:t>	- AGN+QSO (imaging, surveys)</a:t>
            </a: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sz="2400" dirty="0">
                <a:cs typeface="Arial" pitchFamily="34" charset="0"/>
              </a:rPr>
              <a:t>	</a:t>
            </a:r>
            <a:r>
              <a:rPr lang="en-US" sz="2400" dirty="0" smtClean="0">
                <a:cs typeface="Arial" pitchFamily="34" charset="0"/>
              </a:rPr>
              <a:t>	- Masers (imaging, surveys)</a:t>
            </a: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sz="2400" dirty="0">
                <a:cs typeface="Arial" pitchFamily="34" charset="0"/>
              </a:rPr>
              <a:t>	</a:t>
            </a:r>
            <a:r>
              <a:rPr lang="en-US" sz="2400" dirty="0" smtClean="0">
                <a:cs typeface="Arial" pitchFamily="34" charset="0"/>
              </a:rPr>
              <a:t>	- Pulsars (ISM, scattering effects, etc.)</a:t>
            </a:r>
            <a:endParaRPr lang="en-US" sz="2400" u="sng" dirty="0" smtClean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endParaRPr lang="en-US" sz="2400" dirty="0" smtClean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endParaRPr lang="en-US" sz="2400" dirty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endParaRPr lang="en-US" sz="2400" dirty="0" smtClean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sz="2400" dirty="0" smtClean="0">
                <a:cs typeface="Arial" pitchFamily="34" charset="0"/>
              </a:rPr>
              <a:t>		Frequency bands: </a:t>
            </a: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sz="2400" dirty="0" smtClean="0">
                <a:cs typeface="Arial" pitchFamily="34" charset="0"/>
              </a:rPr>
              <a:t>		316 </a:t>
            </a:r>
            <a:r>
              <a:rPr lang="en-US" sz="2400" dirty="0">
                <a:cs typeface="Arial" pitchFamily="34" charset="0"/>
              </a:rPr>
              <a:t>MHz, 1660 MHz, 4868 MHz, 22220 </a:t>
            </a:r>
            <a:r>
              <a:rPr lang="en-US" sz="2400" dirty="0" smtClean="0">
                <a:cs typeface="Arial" pitchFamily="34" charset="0"/>
              </a:rPr>
              <a:t>MHz</a:t>
            </a:r>
            <a:r>
              <a:rPr lang="en-US" dirty="0" smtClean="0">
                <a:cs typeface="Arial" pitchFamily="34" charset="0"/>
              </a:rPr>
              <a:t>         </a:t>
            </a:r>
            <a:endParaRPr lang="en-US" dirty="0"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1163347" cy="177281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" y="63364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MFS with Millimetron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72" name="Объект 12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874251"/>
              </p:ext>
            </p:extLst>
          </p:nvPr>
        </p:nvGraphicFramePr>
        <p:xfrm>
          <a:off x="1046163" y="1268759"/>
          <a:ext cx="7023100" cy="557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Документ" r:id="rId3" imgW="7832783" imgH="6621110" progId="Word.Document.12">
                  <p:embed/>
                </p:oleObj>
              </mc:Choice>
              <mc:Fallback>
                <p:oleObj name="Документ" r:id="rId3" imgW="7832783" imgH="6621110" progId="Word.Document.12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1268759"/>
                        <a:ext cx="7023100" cy="5574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3" name="TextBox 1272"/>
          <p:cNvSpPr txBox="1"/>
          <p:nvPr/>
        </p:nvSpPr>
        <p:spPr>
          <a:xfrm>
            <a:off x="2227961" y="836712"/>
            <a:ext cx="474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Millimetron-Event Horizon Telescope Simulation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606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MFS with Millimetron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73" name="TextBox 1272"/>
          <p:cNvSpPr txBox="1"/>
          <p:nvPr/>
        </p:nvSpPr>
        <p:spPr>
          <a:xfrm>
            <a:off x="2227961" y="836712"/>
            <a:ext cx="474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Millimetron-Event Horizon Telescope Simulation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956614"/>
            <a:ext cx="2220959" cy="190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/>
          <a:stretch/>
        </p:blipFill>
        <p:spPr bwMode="auto">
          <a:xfrm>
            <a:off x="6493832" y="1966232"/>
            <a:ext cx="2063224" cy="189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32072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6041" y="144413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27968" y="1460443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Dirty map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57535" y="1460443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map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4349" y="6478882"/>
            <a:ext cx="8355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Series of short snapshots merged together (total 8 days), each snapshot can be 5 minutes – 1 hour</a:t>
            </a:r>
            <a:endParaRPr lang="ru-RU" sz="16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"/>
          <a:stretch/>
        </p:blipFill>
        <p:spPr bwMode="auto">
          <a:xfrm>
            <a:off x="3419872" y="4290593"/>
            <a:ext cx="2255386" cy="19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9260"/>
            <a:ext cx="2171213" cy="200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26" y="4279156"/>
            <a:ext cx="2245422" cy="196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606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9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Conclusions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sz="2800" dirty="0" smtClean="0"/>
              <a:t>New </a:t>
            </a:r>
            <a:r>
              <a:rPr lang="en-US" sz="2800" b="1" dirty="0" smtClean="0">
                <a:solidFill>
                  <a:srgbClr val="0070C0"/>
                </a:solidFill>
              </a:rPr>
              <a:t>MFI</a:t>
            </a:r>
            <a:r>
              <a:rPr lang="en-US" sz="2800" dirty="0" smtClean="0"/>
              <a:t> algorithms were developed and implemented </a:t>
            </a:r>
            <a:r>
              <a:rPr lang="en-US" sz="2800" dirty="0"/>
              <a:t>in the </a:t>
            </a:r>
            <a:r>
              <a:rPr lang="en-US" sz="2800" b="1" i="1" dirty="0" smtClean="0">
                <a:solidFill>
                  <a:srgbClr val="0070C0"/>
                </a:solidFill>
              </a:rPr>
              <a:t>Astro Space Locator Software</a:t>
            </a:r>
            <a:r>
              <a:rPr lang="en-US" sz="2800" dirty="0" smtClean="0"/>
              <a:t>. They were tested </a:t>
            </a:r>
            <a:r>
              <a:rPr lang="en-US" sz="2800" dirty="0"/>
              <a:t>on the various VLBI data </a:t>
            </a:r>
            <a:r>
              <a:rPr lang="en-US" sz="2800" dirty="0" smtClean="0"/>
              <a:t>sets, proving the efficiency of </a:t>
            </a:r>
            <a:r>
              <a:rPr lang="en-US" sz="2800" b="1" dirty="0" smtClean="0">
                <a:solidFill>
                  <a:srgbClr val="0070C0"/>
                </a:solidFill>
              </a:rPr>
              <a:t>MFS</a:t>
            </a:r>
            <a:r>
              <a:rPr lang="en-US" sz="2800" dirty="0" smtClean="0"/>
              <a:t>.</a:t>
            </a:r>
          </a:p>
          <a:p>
            <a:pPr algn="just">
              <a:defRPr/>
            </a:pPr>
            <a:endParaRPr lang="en-US" sz="2800" dirty="0"/>
          </a:p>
          <a:p>
            <a:pPr algn="just"/>
            <a:r>
              <a:rPr lang="en-US" sz="2800" b="1" dirty="0" smtClean="0"/>
              <a:t>MFS</a:t>
            </a:r>
            <a:r>
              <a:rPr lang="en-US" sz="2800" dirty="0" smtClean="0"/>
              <a:t> can </a:t>
            </a:r>
            <a:r>
              <a:rPr lang="en-US" sz="2800" dirty="0" smtClean="0"/>
              <a:t>essentially improve </a:t>
            </a:r>
            <a:r>
              <a:rPr lang="en-US" sz="2800" dirty="0"/>
              <a:t>the UV coverage </a:t>
            </a:r>
            <a:r>
              <a:rPr lang="en-US" sz="2800" dirty="0" smtClean="0"/>
              <a:t>and increase </a:t>
            </a:r>
            <a:r>
              <a:rPr lang="en-US" sz="2800" dirty="0"/>
              <a:t>the dynamic range of the output image.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smtClean="0"/>
              <a:t>MFS</a:t>
            </a:r>
            <a:r>
              <a:rPr lang="en-US" sz="2800" dirty="0" smtClean="0"/>
              <a:t> approach is critical issue that must be used in Space-VLBI missions, </a:t>
            </a:r>
            <a:r>
              <a:rPr lang="en-US" sz="2800" dirty="0"/>
              <a:t>like </a:t>
            </a:r>
            <a:r>
              <a:rPr lang="en-US" sz="2800" b="1" dirty="0">
                <a:solidFill>
                  <a:srgbClr val="0070C0"/>
                </a:solidFill>
              </a:rPr>
              <a:t>Radioastron</a:t>
            </a:r>
            <a:r>
              <a:rPr lang="en-US" sz="2800" dirty="0"/>
              <a:t> and </a:t>
            </a:r>
            <a:r>
              <a:rPr lang="en-US" sz="2800" b="1" dirty="0" smtClean="0">
                <a:solidFill>
                  <a:srgbClr val="0070C0"/>
                </a:solidFill>
              </a:rPr>
              <a:t>Millimetron</a:t>
            </a:r>
            <a:r>
              <a:rPr lang="en-US" sz="2800" dirty="0" smtClean="0"/>
              <a:t>, to reduce possible mission constraints.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606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4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r="2505" b="7306"/>
          <a:stretch/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308"/>
            <a:ext cx="9143152" cy="1055452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Thank you for your attention!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040560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Contacts: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Astro Space Center, Lebedev </a:t>
            </a:r>
            <a:r>
              <a:rPr lang="en-US" sz="2400" b="1" dirty="0">
                <a:solidFill>
                  <a:schemeClr val="bg1"/>
                </a:solidFill>
              </a:rPr>
              <a:t>Physical Institute  (ASC LPI)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Russian </a:t>
            </a:r>
            <a:r>
              <a:rPr lang="en-US" sz="2400" b="1" dirty="0" smtClean="0">
                <a:solidFill>
                  <a:schemeClr val="bg1"/>
                </a:solidFill>
              </a:rPr>
              <a:t>Academy of Sciences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On behalf of Data Processing Department ASC LPI:</a:t>
            </a: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S. F. </a:t>
            </a:r>
            <a:r>
              <a:rPr lang="en-US" sz="2400" b="1" dirty="0">
                <a:solidFill>
                  <a:schemeClr val="bg1"/>
                </a:solidFill>
              </a:rPr>
              <a:t>Likhachev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E-mail: slikhach@asc.rssi.ru 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V. I. Kostenko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E-mail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</a:rPr>
              <a:t>vkostenko@asc.rssi.ru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A. G. Rudnitskiy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E-mail: almax1024@gmail.com, arud@asc.rssi.ru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" y="6572589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Large </a:t>
            </a:r>
            <a:r>
              <a:rPr lang="en-US" sz="600" dirty="0" err="1">
                <a:solidFill>
                  <a:schemeClr val="bg1"/>
                </a:solidFill>
              </a:rPr>
              <a:t>Magellanic</a:t>
            </a:r>
            <a:r>
              <a:rPr lang="en-US" sz="600" dirty="0">
                <a:solidFill>
                  <a:schemeClr val="bg1"/>
                </a:solidFill>
              </a:rPr>
              <a:t> Cloud as Seen by Herschel and Spitzer</a:t>
            </a:r>
          </a:p>
          <a:p>
            <a:r>
              <a:rPr lang="en-US" sz="600" dirty="0">
                <a:solidFill>
                  <a:schemeClr val="bg1"/>
                </a:solidFill>
              </a:rPr>
              <a:t>Credit: ESA/NASA/JPL-Caltech/</a:t>
            </a:r>
            <a:r>
              <a:rPr lang="en-US" sz="600" dirty="0" err="1">
                <a:solidFill>
                  <a:schemeClr val="bg1"/>
                </a:solidFill>
              </a:rPr>
              <a:t>STScI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83" y="6081555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4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533814">
            <a:off x="4897696" y="2584759"/>
            <a:ext cx="368617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Millimetron Mission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15875" indent="0" algn="ctr">
              <a:buNone/>
              <a:defRPr/>
            </a:pPr>
            <a:r>
              <a:rPr lang="en-US" sz="5100" b="1" dirty="0">
                <a:solidFill>
                  <a:srgbClr val="002060"/>
                </a:solidFill>
                <a:cs typeface="Arial" pitchFamily="34" charset="0"/>
              </a:rPr>
              <a:t>The first 10-m </a:t>
            </a:r>
            <a:r>
              <a:rPr lang="en-US" sz="5100" b="1" dirty="0" smtClean="0">
                <a:solidFill>
                  <a:srgbClr val="002060"/>
                </a:solidFill>
                <a:cs typeface="Arial" pitchFamily="34" charset="0"/>
              </a:rPr>
              <a:t>deployable and cooled space </a:t>
            </a:r>
            <a:br>
              <a:rPr lang="en-US" sz="51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n-US" sz="5100" b="1" dirty="0" smtClean="0">
                <a:solidFill>
                  <a:srgbClr val="002060"/>
                </a:solidFill>
                <a:cs typeface="Arial" pitchFamily="34" charset="0"/>
              </a:rPr>
              <a:t>sub-mm and FIR telescope.</a:t>
            </a:r>
            <a:endParaRPr lang="en-US" sz="5100" b="1" dirty="0">
              <a:solidFill>
                <a:srgbClr val="002060"/>
              </a:solidFill>
              <a:cs typeface="Arial" pitchFamily="34" charset="0"/>
            </a:endParaRPr>
          </a:p>
          <a:p>
            <a:pPr marL="15875" indent="0">
              <a:buNone/>
              <a:defRPr/>
            </a:pPr>
            <a:endParaRPr lang="en-US" sz="1100" b="1" dirty="0" smtClean="0">
              <a:cs typeface="Arial" pitchFamily="34" charset="0"/>
            </a:endParaRPr>
          </a:p>
          <a:p>
            <a:pPr marL="15875" indent="0" algn="ctr">
              <a:buNone/>
              <a:defRPr/>
            </a:pPr>
            <a:r>
              <a:rPr lang="en-US" sz="3600" b="1" u="sng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Mission has been approved and supported by Russian Space Agency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  <a:p>
            <a:pPr marL="15875" indent="0">
              <a:buNone/>
              <a:defRPr/>
            </a:pPr>
            <a:endParaRPr lang="en-US" sz="1300" b="1" dirty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dirty="0" smtClean="0">
                <a:cs typeface="Arial" pitchFamily="34" charset="0"/>
              </a:rPr>
              <a:t>- FIR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smtClean="0">
                <a:cs typeface="Arial" pitchFamily="34" charset="0"/>
              </a:rPr>
              <a:t>sub-mm </a:t>
            </a:r>
            <a:r>
              <a:rPr lang="en-US" dirty="0">
                <a:cs typeface="Arial" pitchFamily="34" charset="0"/>
              </a:rPr>
              <a:t>and mm range </a:t>
            </a:r>
            <a:endParaRPr lang="en-US" dirty="0" smtClean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dirty="0" smtClean="0">
                <a:cs typeface="Arial" pitchFamily="34" charset="0"/>
              </a:rPr>
              <a:t>- In orbit deployable </a:t>
            </a:r>
            <a:r>
              <a:rPr lang="en-US" dirty="0">
                <a:cs typeface="Arial" pitchFamily="34" charset="0"/>
              </a:rPr>
              <a:t>and adjustable </a:t>
            </a:r>
            <a:r>
              <a:rPr lang="en-US" dirty="0" smtClean="0">
                <a:cs typeface="Arial" pitchFamily="34" charset="0"/>
              </a:rPr>
              <a:t>antenna</a:t>
            </a:r>
            <a:endParaRPr lang="en-US" dirty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dirty="0" smtClean="0">
                <a:cs typeface="Arial" pitchFamily="34" charset="0"/>
              </a:rPr>
              <a:t>- Cosmology </a:t>
            </a:r>
            <a:r>
              <a:rPr lang="en-US" dirty="0">
                <a:cs typeface="Arial" pitchFamily="34" charset="0"/>
              </a:rPr>
              <a:t>and </a:t>
            </a:r>
            <a:r>
              <a:rPr lang="en-US" dirty="0" smtClean="0">
                <a:cs typeface="Arial" pitchFamily="34" charset="0"/>
              </a:rPr>
              <a:t>astrophysics studies</a:t>
            </a: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dirty="0" smtClean="0">
                <a:cs typeface="Arial" pitchFamily="34" charset="0"/>
              </a:rPr>
              <a:t>- Mechanically </a:t>
            </a:r>
            <a:r>
              <a:rPr lang="en-US" dirty="0">
                <a:cs typeface="Arial" pitchFamily="34" charset="0"/>
              </a:rPr>
              <a:t>cooled (&lt;10K) with post-cryo life </a:t>
            </a: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dirty="0" smtClean="0"/>
              <a:t>- Orbit </a:t>
            </a:r>
            <a:r>
              <a:rPr lang="en-US" dirty="0"/>
              <a:t>around L2 Lagrange point</a:t>
            </a:r>
            <a:r>
              <a:rPr lang="en-US" dirty="0">
                <a:cs typeface="Arial" pitchFamily="34" charset="0"/>
              </a:rPr>
              <a:t>  </a:t>
            </a: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dirty="0" smtClean="0">
                <a:cs typeface="Arial" pitchFamily="34" charset="0"/>
              </a:rPr>
              <a:t>- Lifetime</a:t>
            </a:r>
            <a:r>
              <a:rPr lang="en-US" dirty="0">
                <a:cs typeface="Arial" pitchFamily="34" charset="0"/>
              </a:rPr>
              <a:t>: 10 years; at cryo &gt;3 years</a:t>
            </a:r>
          </a:p>
          <a:p>
            <a:pPr marL="358775" indent="0">
              <a:buClr>
                <a:srgbClr val="00B050"/>
              </a:buClr>
              <a:buNone/>
              <a:defRPr/>
            </a:pPr>
            <a:endParaRPr lang="en-US" u="sng" dirty="0" smtClean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u="sng" dirty="0" smtClean="0">
                <a:cs typeface="Arial" pitchFamily="34" charset="0"/>
              </a:rPr>
              <a:t>Dual </a:t>
            </a:r>
            <a:r>
              <a:rPr lang="en-US" u="sng" dirty="0">
                <a:cs typeface="Arial" pitchFamily="34" charset="0"/>
              </a:rPr>
              <a:t>operation </a:t>
            </a:r>
            <a:r>
              <a:rPr lang="en-US" u="sng" dirty="0" smtClean="0">
                <a:cs typeface="Arial" pitchFamily="34" charset="0"/>
              </a:rPr>
              <a:t>modes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dirty="0">
                <a:cs typeface="Arial" pitchFamily="34" charset="0"/>
              </a:rPr>
              <a:t>	</a:t>
            </a:r>
            <a:r>
              <a:rPr lang="en-US" dirty="0" smtClean="0">
                <a:cs typeface="Arial" pitchFamily="34" charset="0"/>
              </a:rPr>
              <a:t>S-VLBI for: 	</a:t>
            </a:r>
            <a:r>
              <a:rPr lang="en-US" dirty="0" smtClean="0">
                <a:cs typeface="Arial" pitchFamily="34" charset="0"/>
              </a:rPr>
              <a:t>1  </a:t>
            </a:r>
            <a:r>
              <a:rPr lang="en-US" dirty="0">
                <a:cs typeface="Arial" pitchFamily="34" charset="0"/>
              </a:rPr>
              <a:t>– 17 mm </a:t>
            </a:r>
            <a:endParaRPr lang="en-US" dirty="0" smtClean="0">
              <a:cs typeface="Arial" pitchFamily="34" charset="0"/>
            </a:endParaRPr>
          </a:p>
          <a:p>
            <a:pPr marL="358775" indent="0">
              <a:buClr>
                <a:srgbClr val="00B050"/>
              </a:buClr>
              <a:buNone/>
              <a:defRPr/>
            </a:pPr>
            <a:r>
              <a:rPr lang="en-US" dirty="0">
                <a:cs typeface="Arial" pitchFamily="34" charset="0"/>
              </a:rPr>
              <a:t>	</a:t>
            </a:r>
            <a:r>
              <a:rPr lang="en-US" dirty="0" smtClean="0">
                <a:cs typeface="Arial" pitchFamily="34" charset="0"/>
              </a:rPr>
              <a:t>Single </a:t>
            </a:r>
            <a:r>
              <a:rPr lang="en-US" dirty="0">
                <a:cs typeface="Arial" pitchFamily="34" charset="0"/>
              </a:rPr>
              <a:t>dish </a:t>
            </a:r>
            <a:r>
              <a:rPr lang="en-US" dirty="0" smtClean="0">
                <a:cs typeface="Arial" pitchFamily="34" charset="0"/>
              </a:rPr>
              <a:t>for: 	0.06 </a:t>
            </a:r>
            <a:r>
              <a:rPr lang="en-US" dirty="0">
                <a:cs typeface="Arial" pitchFamily="34" charset="0"/>
              </a:rPr>
              <a:t>– 3 mm</a:t>
            </a:r>
          </a:p>
          <a:p>
            <a:pPr marL="15875" indent="0">
              <a:buNone/>
              <a:defRPr/>
            </a:pPr>
            <a:r>
              <a:rPr lang="en-US" dirty="0" smtClean="0">
                <a:cs typeface="Arial" pitchFamily="34" charset="0"/>
              </a:rPr>
              <a:t>           </a:t>
            </a:r>
            <a:endParaRPr lang="en-US" dirty="0">
              <a:cs typeface="Arial" pitchFamily="34" charset="0"/>
            </a:endParaRPr>
          </a:p>
          <a:p>
            <a:pPr marL="358775">
              <a:defRPr/>
            </a:pPr>
            <a:r>
              <a:rPr lang="en-US" b="1" dirty="0" smtClean="0">
                <a:cs typeface="Arial" pitchFamily="34" charset="0"/>
              </a:rPr>
              <a:t>Spacecraft </a:t>
            </a:r>
            <a:r>
              <a:rPr lang="en-US" b="1" dirty="0">
                <a:cs typeface="Arial" pitchFamily="34" charset="0"/>
              </a:rPr>
              <a:t>in Phase-B</a:t>
            </a:r>
          </a:p>
          <a:p>
            <a:pPr marL="358775">
              <a:defRPr/>
            </a:pPr>
            <a:r>
              <a:rPr lang="en-US" b="1" dirty="0">
                <a:cs typeface="Arial" pitchFamily="34" charset="0"/>
              </a:rPr>
              <a:t>Science payload in Phase-A</a:t>
            </a:r>
          </a:p>
          <a:p>
            <a:pPr marL="358775">
              <a:defRPr/>
            </a:pPr>
            <a:r>
              <a:rPr lang="en-US" b="1" dirty="0">
                <a:cs typeface="Arial" pitchFamily="34" charset="0"/>
              </a:rPr>
              <a:t>Launch date : </a:t>
            </a:r>
            <a:r>
              <a:rPr lang="en-US" b="1" dirty="0" smtClean="0">
                <a:cs typeface="Arial" pitchFamily="34" charset="0"/>
              </a:rPr>
              <a:t>2020++</a:t>
            </a:r>
            <a:endParaRPr lang="en-US" b="1" dirty="0"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" y="63364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37"/>
            <a:ext cx="9144000" cy="960451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u,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v)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en-US" b="1" dirty="0" smtClean="0">
                <a:solidFill>
                  <a:srgbClr val="002060"/>
                </a:solidFill>
              </a:rPr>
              <a:t> coverage examples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7414"/>
            <a:ext cx="4400162" cy="38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7" y="126876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en-US" b="1" dirty="0" smtClean="0"/>
              <a:t>Radioastron  </a:t>
            </a:r>
            <a:r>
              <a:rPr lang="ru-RU" b="1" dirty="0" smtClean="0"/>
              <a:t>- VLBA</a:t>
            </a:r>
            <a:endParaRPr lang="ru-RU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4633705" y="2079892"/>
            <a:ext cx="4402791" cy="2099668"/>
            <a:chOff x="4572000" y="2132856"/>
            <a:chExt cx="4402791" cy="2099668"/>
          </a:xfrm>
        </p:grpSpPr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437027"/>
                </p:ext>
              </p:extLst>
            </p:nvPr>
          </p:nvGraphicFramePr>
          <p:xfrm>
            <a:off x="4572000" y="2132856"/>
            <a:ext cx="2307043" cy="2099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Точечный рисунок" r:id="rId4" imgW="4038095" imgH="3696216" progId="Paint.Picture">
                    <p:embed/>
                  </p:oleObj>
                </mc:Choice>
                <mc:Fallback>
                  <p:oleObj name="Точечный рисунок" r:id="rId4" imgW="4038095" imgH="369621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132856"/>
                          <a:ext cx="2307043" cy="20996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4552703"/>
                </p:ext>
              </p:extLst>
            </p:nvPr>
          </p:nvGraphicFramePr>
          <p:xfrm>
            <a:off x="6804248" y="2132856"/>
            <a:ext cx="2170543" cy="2049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Точечный рисунок" r:id="rId6" imgW="3933333" imgH="3704762" progId="Paint.Picture">
                    <p:embed/>
                  </p:oleObj>
                </mc:Choice>
                <mc:Fallback>
                  <p:oleObj name="Точечный рисунок" r:id="rId6" imgW="3933333" imgH="370476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248" y="2132856"/>
                          <a:ext cx="2170543" cy="20499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86" y="4228708"/>
            <a:ext cx="29670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436095" y="1268760"/>
            <a:ext cx="3095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Millimetron  - EHT (snap-shot)</a:t>
            </a:r>
            <a:endParaRPr lang="ru-RU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" y="63364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88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4855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What is Multi-frequency Imaging?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405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The main </a:t>
            </a:r>
            <a:r>
              <a:rPr lang="en-US" dirty="0"/>
              <a:t>idea </a:t>
            </a:r>
            <a:r>
              <a:rPr lang="en-US" dirty="0" smtClean="0"/>
              <a:t>of </a:t>
            </a:r>
            <a:r>
              <a:rPr lang="en-US" b="1" u="sng" dirty="0" smtClean="0">
                <a:solidFill>
                  <a:srgbClr val="0070C0"/>
                </a:solidFill>
                <a:effectLst/>
              </a:rPr>
              <a:t>Multi-frequency imaging </a:t>
            </a:r>
            <a:r>
              <a:rPr lang="en-US" b="1" dirty="0" smtClean="0">
                <a:solidFill>
                  <a:srgbClr val="0070C0"/>
                </a:solidFill>
                <a:effectLst/>
              </a:rPr>
              <a:t>(MFI)</a:t>
            </a:r>
            <a:r>
              <a:rPr lang="en-US" b="1" dirty="0" smtClean="0">
                <a:effectLst/>
              </a:rPr>
              <a:t> </a:t>
            </a:r>
            <a:r>
              <a:rPr lang="en-US" dirty="0" smtClean="0"/>
              <a:t>is to obtain detailed information about a radio source (intensity distribution) and its spectral parameters (e.g. spectral index) using the observations in a wide frequency range.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In 1998 a task was stated at ASC LPI to develop a receiver in frequency range from 18 to 25 GHz for “Radioastron” project in order to improve </a:t>
            </a:r>
            <a:br>
              <a:rPr lang="en-US" i="1" dirty="0" smtClean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the (u, v)-coverage at least up to 30%.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" y="66542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7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9" y="116632"/>
            <a:ext cx="9144000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Multi-frequency Imaging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640960" cy="40324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u="sng" dirty="0" smtClean="0">
                <a:solidFill>
                  <a:srgbClr val="0070C0"/>
                </a:solidFill>
                <a:effectLst/>
              </a:rPr>
              <a:t>Multi-frequency imaging </a:t>
            </a:r>
            <a:r>
              <a:rPr lang="en-US" b="1" dirty="0" smtClean="0">
                <a:solidFill>
                  <a:srgbClr val="0070C0"/>
                </a:solidFill>
                <a:effectLst/>
              </a:rPr>
              <a:t>(MFI)</a:t>
            </a:r>
            <a:r>
              <a:rPr lang="en-US" b="1" dirty="0" smtClean="0">
                <a:effectLst/>
              </a:rPr>
              <a:t> </a:t>
            </a:r>
            <a:r>
              <a:rPr lang="en-US" dirty="0" smtClean="0">
                <a:effectLst/>
              </a:rPr>
              <a:t>consists of: </a:t>
            </a:r>
          </a:p>
          <a:p>
            <a:pPr algn="just">
              <a:buNone/>
            </a:pPr>
            <a:endParaRPr lang="en-US" dirty="0" smtClean="0">
              <a:effectLst/>
            </a:endParaRPr>
          </a:p>
          <a:p>
            <a:pPr algn="just"/>
            <a:r>
              <a:rPr lang="en-US" sz="2800" b="1" u="sng" dirty="0" smtClean="0">
                <a:solidFill>
                  <a:srgbClr val="0070C0"/>
                </a:solidFill>
                <a:effectLst/>
              </a:rPr>
              <a:t>Multi-frequency synthesis</a:t>
            </a:r>
            <a:r>
              <a:rPr lang="en-US" sz="2800" b="1" dirty="0" smtClean="0">
                <a:solidFill>
                  <a:srgbClr val="0070C0"/>
                </a:solidFill>
                <a:effectLst/>
              </a:rPr>
              <a:t> (MFS): </a:t>
            </a:r>
            <a:r>
              <a:rPr lang="en-US" sz="2800" dirty="0" smtClean="0">
                <a:effectLst/>
              </a:rPr>
              <a:t>image synthesis and deconvolution procedures (CLEAN, etc.)</a:t>
            </a:r>
          </a:p>
          <a:p>
            <a:pPr algn="just"/>
            <a:endParaRPr lang="en-US" sz="2800" b="1" u="sng" dirty="0" smtClean="0">
              <a:effectLst/>
            </a:endParaRPr>
          </a:p>
          <a:p>
            <a:pPr algn="just"/>
            <a:r>
              <a:rPr lang="en-US" sz="2800" b="1" u="sng" dirty="0" smtClean="0">
                <a:solidFill>
                  <a:srgbClr val="0070C0"/>
                </a:solidFill>
                <a:effectLst/>
              </a:rPr>
              <a:t>Multi-frequency analysis</a:t>
            </a:r>
            <a:r>
              <a:rPr lang="en-US" sz="2800" b="1" dirty="0" smtClean="0">
                <a:solidFill>
                  <a:srgbClr val="0070C0"/>
                </a:solidFill>
                <a:effectLst/>
              </a:rPr>
              <a:t> (MFA):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estimation of the image parameters (spectral indexes, etc.)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" y="63364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9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Advantages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MFI</a:t>
            </a:r>
            <a:r>
              <a:rPr lang="en-US" b="1" i="1" dirty="0" smtClean="0"/>
              <a:t> </a:t>
            </a:r>
            <a:r>
              <a:rPr lang="en-US" dirty="0"/>
              <a:t>provides </a:t>
            </a:r>
            <a:r>
              <a:rPr lang="en-US" dirty="0" smtClean="0"/>
              <a:t>enhanced angular </a:t>
            </a:r>
            <a:r>
              <a:rPr lang="en-US" dirty="0"/>
              <a:t>resolution and quality for any image due to improved (u, v)-coverage and, hence, better parameters of the dirty beam</a:t>
            </a:r>
            <a:r>
              <a:rPr lang="en-US" dirty="0" smtClean="0"/>
              <a:t>!</a:t>
            </a:r>
          </a:p>
          <a:p>
            <a:pPr algn="just"/>
            <a:r>
              <a:rPr lang="en-US" sz="2400" dirty="0" smtClean="0"/>
              <a:t>Improvement of (u, v)-coverage and increasing of dynamic range of the </a:t>
            </a:r>
            <a:r>
              <a:rPr lang="en-US" sz="2400" dirty="0" err="1" smtClean="0"/>
              <a:t>deconvolved</a:t>
            </a:r>
            <a:r>
              <a:rPr lang="en-US" sz="2400" dirty="0" smtClean="0"/>
              <a:t> image of the radio source.</a:t>
            </a:r>
          </a:p>
          <a:p>
            <a:pPr algn="just"/>
            <a:r>
              <a:rPr lang="en-US" sz="2400" dirty="0" smtClean="0"/>
              <a:t>Map synthesis for spectral index and </a:t>
            </a:r>
            <a:r>
              <a:rPr lang="en-US" sz="2400" dirty="0"/>
              <a:t>its frequency </a:t>
            </a:r>
            <a:r>
              <a:rPr lang="en-US" sz="2400" dirty="0" smtClean="0"/>
              <a:t>dependence (including possibility of polarization parameter estimation as well as </a:t>
            </a:r>
            <a:r>
              <a:rPr lang="en-US" sz="2400" dirty="0" smtClean="0"/>
              <a:t>Faraday </a:t>
            </a:r>
            <a:r>
              <a:rPr lang="en-US" sz="2400" dirty="0" smtClean="0"/>
              <a:t>rotation measure </a:t>
            </a:r>
            <a:r>
              <a:rPr lang="en-US" sz="2400" dirty="0" smtClean="0"/>
              <a:t>and </a:t>
            </a:r>
            <a:r>
              <a:rPr lang="en-US" sz="2400" dirty="0" smtClean="0"/>
              <a:t>polarization imaging)</a:t>
            </a:r>
          </a:p>
          <a:p>
            <a:pPr algn="just"/>
            <a:r>
              <a:rPr lang="en-US" sz="2400" dirty="0" smtClean="0"/>
              <a:t>Differential astrometry and interstellar diffraction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" y="63364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Multi-frequency Imaging Formalism</a:t>
            </a:r>
            <a:endParaRPr lang="ru-RU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8928992" cy="58052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If brightness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𝒌𝒑𝒒</m:t>
                        </m:r>
                      </m:sub>
                    </m:sSub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in a given point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 dirty="0" smtClean="0">
                            <a:latin typeface="Cambria Math"/>
                          </a:rPr>
                          <m:t>𝒑</m:t>
                        </m:r>
                      </m:sub>
                    </m:sSub>
                    <m:r>
                      <a:rPr lang="en-US" sz="1800" b="1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1800" b="1" i="1" dirty="0" smtClean="0">
                            <a:latin typeface="Cambria Math"/>
                          </a:rPr>
                          <m:t>𝒒</m:t>
                        </m:r>
                      </m:sub>
                    </m:sSub>
                    <m:r>
                      <a:rPr lang="en-US" sz="1800" b="1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1800" dirty="0" smtClean="0"/>
                  <a:t>can be represented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𝒌𝒑𝒒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𝒑𝒒</m:t>
                          </m:r>
                        </m:sub>
                      </m:sSub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sym typeface="Symbol"/>
                                        </a:rPr>
                                        <m:t>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𝒌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sym typeface="Symbol"/>
                                        </a:rPr>
                                        <m:t>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𝒑𝒒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Then the spectral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𝒑𝒒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800" b="1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 dirty="0">
                            <a:latin typeface="Cambria Math"/>
                          </a:rPr>
                          <m:t>𝒑</m:t>
                        </m:r>
                      </m:sub>
                    </m:sSub>
                    <m:r>
                      <a:rPr lang="en-US" sz="1800" b="1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1800" b="1" i="1" dirty="0">
                            <a:latin typeface="Cambria Math"/>
                          </a:rPr>
                          <m:t>𝒒</m:t>
                        </m:r>
                      </m:sub>
                    </m:sSub>
                    <m:r>
                      <a:rPr lang="en-US" sz="1800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can be represented as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𝒌𝒑𝒒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𝒑𝒒</m:t>
                        </m:r>
                      </m:sub>
                    </m:sSub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sym typeface="Symbol"/>
                              </a:rPr>
                              <m:t>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𝒑𝒒</m:t>
                            </m:r>
                          </m:sub>
                        </m:sSub>
                      </m:sup>
                    </m:sSup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𝒑𝒒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sym typeface="Symbol"/>
                              </a:rPr>
                              <m:t>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𝒑𝒒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sz="1800" dirty="0" smtClean="0"/>
                  <a:t>and, 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𝒑𝒒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𝒑𝒒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𝒑𝒒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Considering metrics as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𝝆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𝑲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𝑴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𝑴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  <m:t>𝒌𝒏𝒎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𝒌𝒏𝒎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𝒌𝒏𝒎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400" b="1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800" dirty="0" smtClean="0"/>
                  <a:t>A dirty map in a give point will be:</a:t>
                </a:r>
              </a:p>
              <a:p>
                <a:pPr marL="0" indent="0" algn="ctr">
                  <a:buNone/>
                </a:pP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latin typeface="Cambria Math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𝒑𝒒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latin typeface="Cambria Math"/>
                            </a:rPr>
                            <m:t>𝑲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/>
                                </a:rPr>
                                <m:t>𝒌𝒑𝒒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/>
                                          <a:ea typeface="Cambria Math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latin typeface="Cambria Math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latin typeface="Cambria Math"/>
                                </a:rPr>
                                <m:t>𝒎</m:t>
                              </m:r>
                            </m:sup>
                          </m:sSup>
                          <m:r>
                            <a:rPr lang="en-US" sz="1800" b="1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  <m: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𝑲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  <m:r>
                                    <a:rPr lang="en-US" sz="1800" b="1" i="1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sz="1800" b="1" i="1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1800" b="1" i="1">
                                      <a:latin typeface="Cambria Math"/>
                                      <a:ea typeface="Cambria Math"/>
                                    </a:rPr>
                                    <m:t>𝑴</m:t>
                                  </m:r>
                                  <m:r>
                                    <a:rPr lang="en-US" sz="1800" b="1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8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b="1" i="1" smtClean="0">
                                          <a:latin typeface="Cambria Math"/>
                                          <a:ea typeface="Cambria Math"/>
                                        </a:rPr>
                                        <m:t>𝒍</m:t>
                                      </m:r>
                                      <m:r>
                                        <a:rPr lang="en-US" sz="1800" b="1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1800" b="1" i="1"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/>
                                          <a:ea typeface="Cambria Math"/>
                                        </a:rPr>
                                        <m:t>𝑴</m:t>
                                      </m:r>
                                      <m:r>
                                        <a:rPr lang="en-US" sz="1800" b="1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800" b="1" i="1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𝑩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𝒌</m:t>
                                          </m:r>
                                          <m:r>
                                            <a:rPr lang="en-US" sz="18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18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𝒑</m:t>
                                          </m:r>
                                          <m:r>
                                            <a:rPr lang="en-US" sz="18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8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𝒊</m:t>
                                          </m:r>
                                          <m:r>
                                            <a:rPr lang="en-US" sz="18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𝒒</m:t>
                                          </m:r>
                                          <m:r>
                                            <a:rPr lang="en-US" sz="18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8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𝒍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/>
                                      <a:ea typeface="Cambria Math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b="1" i="1">
                              <a:latin typeface="Cambria Math"/>
                            </a:rPr>
                            <m:t>𝒎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1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>
                                              <a:latin typeface="Cambria Math"/>
                                            </a:rPr>
                                            <m:t>𝑰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1800" b="1" i="1" smtClean="0">
                                  <a:latin typeface="Cambria Math"/>
                                </a:rPr>
                                <m:t>𝒊𝒍</m:t>
                              </m:r>
                            </m:sub>
                          </m:sSub>
                          <m:r>
                            <a:rPr lang="en-US" sz="1800" b="1" i="1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1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>
                                              <a:latin typeface="Cambria Math"/>
                                            </a:rPr>
                                            <m:t>𝑰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b="1" i="1" smtClean="0">
                                          <a:latin typeface="Cambria Math"/>
                                        </a:rPr>
                                        <m:t>𝑵</m:t>
                                      </m:r>
                                      <m:r>
                                        <a:rPr lang="en-US" sz="180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8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1800" b="1" i="1">
                                  <a:latin typeface="Cambria Math"/>
                                </a:rPr>
                                <m:t>𝒊𝒍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/>
                                          <a:ea typeface="Cambria Math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latin typeface="Cambria Math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latin typeface="Cambria Math"/>
                                </a:rPr>
                                <m:t>𝑵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8928992" cy="5805264"/>
              </a:xfrm>
              <a:blipFill rotWithShape="1">
                <a:blip r:embed="rId2"/>
                <a:stretch>
                  <a:fillRect l="-615" t="-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606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8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Comparison with Other Algorithms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Comparing to previously developed </a:t>
            </a:r>
            <a:r>
              <a:rPr lang="en-US" b="1" dirty="0" smtClean="0">
                <a:solidFill>
                  <a:srgbClr val="0070C0"/>
                </a:solidFill>
              </a:rPr>
              <a:t>MFS </a:t>
            </a:r>
            <a:r>
              <a:rPr lang="en-US" dirty="0" smtClean="0"/>
              <a:t>algorithms (</a:t>
            </a:r>
            <a:r>
              <a:rPr lang="en-US" i="1" dirty="0" smtClean="0">
                <a:solidFill>
                  <a:srgbClr val="0070C0"/>
                </a:solidFill>
              </a:rPr>
              <a:t>Sault, Conway, et. al.</a:t>
            </a:r>
            <a:r>
              <a:rPr lang="en-US" dirty="0" smtClean="0"/>
              <a:t>), current </a:t>
            </a:r>
            <a:r>
              <a:rPr lang="en-US" b="1" dirty="0" smtClean="0">
                <a:solidFill>
                  <a:srgbClr val="0070C0"/>
                </a:solidFill>
              </a:rPr>
              <a:t>MFI</a:t>
            </a:r>
            <a:r>
              <a:rPr lang="en-US" dirty="0" smtClean="0"/>
              <a:t> approach is capable of:</a:t>
            </a:r>
          </a:p>
          <a:p>
            <a:pPr algn="just"/>
            <a:r>
              <a:rPr lang="en-US" sz="2400" dirty="0" smtClean="0"/>
              <a:t>Estimation of spectral index and image at reference frequency is performed together at several frequencies from directly measured visibility function on an united (u, v)-plane </a:t>
            </a:r>
            <a:r>
              <a:rPr lang="en-US" sz="1800" dirty="0" smtClean="0"/>
              <a:t>(instead of separate analysis of maps synthesized at each frequency separately with poor (u, v)-coverage)</a:t>
            </a:r>
          </a:p>
          <a:p>
            <a:pPr algn="just"/>
            <a:r>
              <a:rPr lang="en-US" sz="2400" dirty="0" smtClean="0"/>
              <a:t>Usage of N-order vector relaxation method (N – number of frequency channels) </a:t>
            </a:r>
            <a:r>
              <a:rPr lang="en-US" sz="1800" dirty="0" smtClean="0"/>
              <a:t>instead of empiric Double Deconvolution scheme (double usage of scalar CLEAN procedure)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606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2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1062</Words>
  <Application>Microsoft Office PowerPoint</Application>
  <PresentationFormat>Экран (4:3)</PresentationFormat>
  <Paragraphs>194</Paragraphs>
  <Slides>23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 Office</vt:lpstr>
      <vt:lpstr>Точечный рисунок</vt:lpstr>
      <vt:lpstr>Image</vt:lpstr>
      <vt:lpstr>Документ</vt:lpstr>
      <vt:lpstr>Space-VLBI Multi-frequency Capabilities</vt:lpstr>
      <vt:lpstr>Radioastron Mission</vt:lpstr>
      <vt:lpstr>Millimetron Mission</vt:lpstr>
      <vt:lpstr>(u, v) - coverage examples</vt:lpstr>
      <vt:lpstr>What is Multi-frequency Imaging?</vt:lpstr>
      <vt:lpstr>Multi-frequency Imaging</vt:lpstr>
      <vt:lpstr>Advantages</vt:lpstr>
      <vt:lpstr>Multi-frequency Imaging Formalism</vt:lpstr>
      <vt:lpstr>Comparison with Other Algorithms</vt:lpstr>
      <vt:lpstr>Astro Space Locator Software</vt:lpstr>
      <vt:lpstr>Multi-Frequency Imaging  (3C84)</vt:lpstr>
      <vt:lpstr>Multi-Frequency Imaging  (3C84)</vt:lpstr>
      <vt:lpstr>Multi-Frequency Imaging  (M51, 3C75)</vt:lpstr>
      <vt:lpstr>Multi-frequency Imaging (M87)</vt:lpstr>
      <vt:lpstr>Multi-Frequency Imaging  (3C279)</vt:lpstr>
      <vt:lpstr>MFS with Radioastron </vt:lpstr>
      <vt:lpstr>MFS with Radioastron </vt:lpstr>
      <vt:lpstr>MFS with Radioastron </vt:lpstr>
      <vt:lpstr>MFS with Millimetron </vt:lpstr>
      <vt:lpstr>MFS with Millimetron </vt:lpstr>
      <vt:lpstr>MFS with Millimetron </vt:lpstr>
      <vt:lpstr>Conclusions</vt:lpstr>
      <vt:lpstr>Thank you for your attention!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Space-VLBI Multi-frequency Capabilities</dc:title>
  <dc:creator>RUDNITSKIY</dc:creator>
  <cp:lastModifiedBy>RUDNITSKIY</cp:lastModifiedBy>
  <cp:revision>92</cp:revision>
  <dcterms:created xsi:type="dcterms:W3CDTF">2015-09-17T08:50:51Z</dcterms:created>
  <dcterms:modified xsi:type="dcterms:W3CDTF">2015-10-01T10:17:37Z</dcterms:modified>
</cp:coreProperties>
</file>